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7" r:id="rId4"/>
    <p:sldId id="260" r:id="rId5"/>
    <p:sldId id="259" r:id="rId6"/>
    <p:sldId id="271" r:id="rId7"/>
    <p:sldId id="261" r:id="rId8"/>
    <p:sldId id="269" r:id="rId9"/>
    <p:sldId id="270" r:id="rId10"/>
    <p:sldId id="265" r:id="rId11"/>
    <p:sldId id="266" r:id="rId12"/>
    <p:sldId id="284" r:id="rId13"/>
    <p:sldId id="279" r:id="rId14"/>
    <p:sldId id="272" r:id="rId15"/>
    <p:sldId id="281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343A11-D924-48D9-BF17-1CD153913D3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3EF00-679C-4972-BCFC-C7553487377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an </a:t>
            </a:r>
            <a:r>
              <a:rPr lang="en-US" dirty="0"/>
              <a:t>E</a:t>
            </a:r>
            <a:r>
              <a:rPr lang="en-US" dirty="0" smtClean="0"/>
              <a:t>ffective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other people who have the same topic.</a:t>
            </a:r>
          </a:p>
          <a:p>
            <a:r>
              <a:rPr lang="en-US" dirty="0" smtClean="0"/>
              <a:t>Organize your sentences into a cohesive paragraph.</a:t>
            </a:r>
          </a:p>
          <a:p>
            <a:r>
              <a:rPr lang="en-US" dirty="0" smtClean="0"/>
              <a:t>Identify the thesis statement and the attention getter.</a:t>
            </a:r>
          </a:p>
          <a:p>
            <a:r>
              <a:rPr lang="en-US" dirty="0" smtClean="0"/>
              <a:t>Identify what </a:t>
            </a:r>
            <a:r>
              <a:rPr lang="en-US" smtClean="0"/>
              <a:t>style of hook </a:t>
            </a:r>
            <a:r>
              <a:rPr lang="en-US" dirty="0" smtClean="0"/>
              <a:t>is being used.</a:t>
            </a:r>
          </a:p>
          <a:p>
            <a:r>
              <a:rPr lang="en-US" dirty="0" smtClean="0"/>
              <a:t>Identify what appeals are being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 fontScale="85000" lnSpcReduction="2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 smtClean="0"/>
              <a:t>Hook: The phrase “freeway” is an oxymoron when we look at how many of our tax dollars are spent on maintain the US transportation network.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000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 smtClean="0"/>
              <a:t>Thesis: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000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 smtClean="0"/>
              <a:t>Supporting points: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700" dirty="0" smtClean="0"/>
              <a:t>New road construction can stimulate economic growth.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700" dirty="0" smtClean="0"/>
              <a:t>Local, State, and Federal government lack funding to properly maintain and construct roads.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700" dirty="0" smtClean="0"/>
              <a:t>Tolls generate millions of dollars that can be used for freeway maintenance.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rmAutofit fontScale="85000"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/>
              <a:t>Hook</a:t>
            </a:r>
            <a:r>
              <a:rPr lang="en-US" sz="3000" dirty="0" smtClean="0"/>
              <a:t>: According to a recent survey, two </a:t>
            </a:r>
            <a:r>
              <a:rPr lang="en-US" sz="3000" dirty="0"/>
              <a:t>out of three Chinese now predict their country will overtake the </a:t>
            </a:r>
            <a:r>
              <a:rPr lang="en-US" sz="3000" dirty="0" smtClean="0"/>
              <a:t>US as a world superpower, and 47% of Americans agree.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000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 smtClean="0"/>
              <a:t>Thesis: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000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000" dirty="0" smtClean="0"/>
              <a:t>Supporting points: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700" dirty="0" smtClean="0"/>
              <a:t>China’s economy is growing faster than the US economy.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700" dirty="0" smtClean="0"/>
              <a:t>China’s population is growing faster than the US population.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700" dirty="0" smtClean="0"/>
              <a:t>China has greater diplomatic influence among other Asian countries than the US.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sz="3000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Hook: </a:t>
            </a:r>
          </a:p>
          <a:p>
            <a:endParaRPr lang="en-US" dirty="0"/>
          </a:p>
          <a:p>
            <a:r>
              <a:rPr lang="en-US" dirty="0" smtClean="0"/>
              <a:t>Thesis: Standardized testing is not an accurate means of predicting student readiness for college.</a:t>
            </a:r>
          </a:p>
          <a:p>
            <a:endParaRPr lang="en-US" dirty="0"/>
          </a:p>
          <a:p>
            <a:r>
              <a:rPr lang="en-US" dirty="0" smtClean="0"/>
              <a:t>Supporting points: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Students who scored poorly on ACT have a high GPA. 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Some students who will do well in college, lack the test taking skills needed to do well on standardized testing.</a:t>
            </a:r>
          </a:p>
          <a:p>
            <a:pPr lvl="1"/>
            <a:r>
              <a:rPr lang="en-US" dirty="0" smtClean="0"/>
              <a:t>Standardized testing cannot measure the critical thinking skills that are essential to success in college.</a:t>
            </a:r>
          </a:p>
        </p:txBody>
      </p:sp>
    </p:spTree>
    <p:extLst>
      <p:ext uri="{BB962C8B-B14F-4D97-AF65-F5344CB8AC3E}">
        <p14:creationId xmlns:p14="http://schemas.microsoft.com/office/powerpoint/2010/main" val="105554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Hook: </a:t>
            </a:r>
          </a:p>
          <a:p>
            <a:endParaRPr lang="en-US" dirty="0"/>
          </a:p>
          <a:p>
            <a:r>
              <a:rPr lang="en-US" dirty="0" smtClean="0"/>
              <a:t>Thesis: Christmas is the better than any other holiday.</a:t>
            </a:r>
          </a:p>
          <a:p>
            <a:endParaRPr lang="en-US" dirty="0"/>
          </a:p>
          <a:p>
            <a:r>
              <a:rPr lang="en-US" dirty="0" smtClean="0"/>
              <a:t>Supporting points: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traditions associated with Christmas are very old.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Christmas is celebrated by many different cultures.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Christmas brings out the best qualities of human beings – peace, generosity, joy.</a:t>
            </a:r>
          </a:p>
        </p:txBody>
      </p:sp>
    </p:spTree>
    <p:extLst>
      <p:ext uri="{BB962C8B-B14F-4D97-AF65-F5344CB8AC3E}">
        <p14:creationId xmlns:p14="http://schemas.microsoft.com/office/powerpoint/2010/main" val="2657213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Hook: </a:t>
            </a:r>
          </a:p>
          <a:p>
            <a:endParaRPr lang="en-US" dirty="0"/>
          </a:p>
          <a:p>
            <a:r>
              <a:rPr lang="en-US" smtClean="0"/>
              <a:t>Thesis: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Supporting points: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55546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Hook: </a:t>
            </a:r>
          </a:p>
          <a:p>
            <a:endParaRPr lang="en-US" dirty="0"/>
          </a:p>
          <a:p>
            <a:r>
              <a:rPr lang="en-US" dirty="0" smtClean="0"/>
              <a:t>Thesis: </a:t>
            </a:r>
          </a:p>
          <a:p>
            <a:endParaRPr lang="en-US" dirty="0"/>
          </a:p>
          <a:p>
            <a:r>
              <a:rPr lang="en-US" dirty="0" smtClean="0"/>
              <a:t>Supporting points: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82247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Hook: </a:t>
            </a:r>
          </a:p>
          <a:p>
            <a:endParaRPr lang="en-US" dirty="0"/>
          </a:p>
          <a:p>
            <a:r>
              <a:rPr lang="en-US" dirty="0" smtClean="0"/>
              <a:t>Thesis: </a:t>
            </a:r>
          </a:p>
          <a:p>
            <a:endParaRPr lang="en-US" dirty="0"/>
          </a:p>
          <a:p>
            <a:r>
              <a:rPr lang="en-US" dirty="0" smtClean="0"/>
              <a:t>Supporting points: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82247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Hook: </a:t>
            </a:r>
          </a:p>
          <a:p>
            <a:endParaRPr lang="en-US" dirty="0"/>
          </a:p>
          <a:p>
            <a:r>
              <a:rPr lang="en-US" dirty="0" smtClean="0"/>
              <a:t>Thesis: </a:t>
            </a:r>
          </a:p>
          <a:p>
            <a:endParaRPr lang="en-US" dirty="0"/>
          </a:p>
          <a:p>
            <a:r>
              <a:rPr lang="en-US" dirty="0" smtClean="0"/>
              <a:t>Supporting points: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8224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07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 Attention Grabber… 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aptures the audience’s attention.</a:t>
            </a:r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akes your topic seem important or interesting to the audience.</a:t>
            </a:r>
          </a:p>
          <a:p>
            <a:pPr lvl="1"/>
            <a:r>
              <a:rPr lang="en-US" sz="3200" dirty="0" smtClean="0"/>
              <a:t>Sets the tone for the paper.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ak.picdn.net/shutterstock/videos/760594/preview/stock-footage-fish-and-h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927" y="838199"/>
            <a:ext cx="38100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07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Topic Sentence of an essay…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3200" dirty="0" smtClean="0"/>
              <a:t>States the central purpose of the essay.</a:t>
            </a:r>
          </a:p>
          <a:p>
            <a:pPr lvl="1"/>
            <a:r>
              <a:rPr lang="en-US" sz="3200" dirty="0"/>
              <a:t>M</a:t>
            </a:r>
            <a:r>
              <a:rPr lang="en-US" sz="3200" dirty="0" smtClean="0"/>
              <a:t>akes some claim about your topic (which you support body paragraphs).</a:t>
            </a:r>
          </a:p>
          <a:p>
            <a:pPr lvl="1"/>
            <a:r>
              <a:rPr lang="en-US" sz="3200" dirty="0" smtClean="0"/>
              <a:t>Gives focus to the rest of the paper.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s://encrypted-tbn2.gstatic.com/images?q=tbn:ANd9GcRqJkKQ3xh4m_90_9i8D8ZTOKkuaANzFBqW9bMFYnLpEiOeS4mmU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1"/>
          <a:stretch/>
        </p:blipFill>
        <p:spPr bwMode="auto">
          <a:xfrm flipH="1">
            <a:off x="6095999" y="762000"/>
            <a:ext cx="3054927" cy="24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02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Every idea points to the thesis!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57200" y="3364468"/>
            <a:ext cx="8382000" cy="304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erge 4"/>
          <p:cNvSpPr/>
          <p:nvPr/>
        </p:nvSpPr>
        <p:spPr>
          <a:xfrm>
            <a:off x="3124200" y="1981200"/>
            <a:ext cx="3048000" cy="1295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3300" y="198119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Hook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29445" y="2953434"/>
            <a:ext cx="220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Thesis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453229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Main Idea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1355" y="5793847"/>
            <a:ext cx="358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19300" y="520642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Main Idea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7300" y="526946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Main Idea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48200" y="2508140"/>
            <a:ext cx="0" cy="38746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120737" y="3893127"/>
            <a:ext cx="1108363" cy="125620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648200" y="3809999"/>
            <a:ext cx="13855" cy="5217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181600" y="3893127"/>
            <a:ext cx="990601" cy="13486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Curved Left Arrow 25"/>
          <p:cNvSpPr/>
          <p:nvPr/>
        </p:nvSpPr>
        <p:spPr>
          <a:xfrm flipV="1">
            <a:off x="6096000" y="2953435"/>
            <a:ext cx="2019300" cy="345903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Left Arrow 28"/>
          <p:cNvSpPr/>
          <p:nvPr/>
        </p:nvSpPr>
        <p:spPr>
          <a:xfrm flipH="1" flipV="1">
            <a:off x="1104900" y="2953435"/>
            <a:ext cx="2019300" cy="345903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7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  <p:bldP spid="15" grpId="0"/>
      <p:bldP spid="26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Thesis: </a:t>
            </a:r>
            <a:r>
              <a:rPr lang="en-US" b="1" dirty="0" smtClean="0"/>
              <a:t>Mastery of technological skills is essential to success in business today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businesses depend on new technologies to produce and market their products.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Businesses are using technological platforms to connect with their customers.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who lack technological skills are less likely to be hired or have opportunity for promotion in highly completive fields.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Thesis: </a:t>
            </a:r>
            <a:r>
              <a:rPr lang="en-US" b="1" dirty="0" smtClean="0"/>
              <a:t>Eating lean, white fish three times a week can lower the risk of heart disease.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Fish is high in protein and nutrients, but lacks the fat and cholesterol of red meat.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over 4,000 </a:t>
            </a:r>
            <a:r>
              <a:rPr lang="en-US" dirty="0" err="1" smtClean="0"/>
              <a:t>varities</a:t>
            </a:r>
            <a:r>
              <a:rPr lang="en-US" dirty="0" smtClean="0"/>
              <a:t> </a:t>
            </a:r>
            <a:r>
              <a:rPr lang="en-US" dirty="0" smtClean="0"/>
              <a:t>of fish in the Pacific Ocean.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countries, like Japan, that have high life expectancy and low percentage of heart disease, fish is a dietary staple.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Fish is high in Omega-3 Fatty acid which can prevent Alzheimer and sustain healthy brain function.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 of Attention Grabbers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An example or anecdote</a:t>
            </a:r>
          </a:p>
          <a:p>
            <a:pPr lvl="1"/>
            <a:r>
              <a:rPr lang="en-US" sz="3000" dirty="0" smtClean="0"/>
              <a:t>As she drove home from work, Lisa decided to send a quick text to her boyfriend.  Little did she know that action would forever change her life.</a:t>
            </a:r>
          </a:p>
          <a:p>
            <a:r>
              <a:rPr lang="en-US" sz="3200" dirty="0" smtClean="0"/>
              <a:t>A dramatic quote from an authoritative source</a:t>
            </a:r>
          </a:p>
          <a:p>
            <a:pPr lvl="1"/>
            <a:r>
              <a:rPr lang="en-US" sz="3000" dirty="0" smtClean="0"/>
              <a:t>“</a:t>
            </a:r>
            <a:r>
              <a:rPr lang="en-US" sz="3000" dirty="0"/>
              <a:t>If you want to change the world, pick up your pen and </a:t>
            </a:r>
            <a:r>
              <a:rPr lang="en-US" sz="3000" dirty="0" smtClean="0"/>
              <a:t>write, ” said Martian Luther, whose ideas and writings sparked the Protestant Reformation in Europe.</a:t>
            </a:r>
          </a:p>
          <a:p>
            <a:r>
              <a:rPr lang="en-US" sz="3200" dirty="0" smtClean="0"/>
              <a:t>A startling, unusual, or enlightening fact</a:t>
            </a:r>
          </a:p>
          <a:p>
            <a:pPr lvl="1"/>
            <a:r>
              <a:rPr lang="en-US" sz="3000" dirty="0" smtClean="0"/>
              <a:t>Every 10 seconds a child dies from malnutrition.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 of Attention Grabbers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definition of the main concept of the paper</a:t>
            </a:r>
          </a:p>
          <a:p>
            <a:pPr lvl="1"/>
            <a:r>
              <a:rPr lang="en-US" sz="3000" dirty="0" smtClean="0"/>
              <a:t>Jazz music was the most popular music in the 1920s.</a:t>
            </a:r>
          </a:p>
          <a:p>
            <a:r>
              <a:rPr lang="en-US" sz="3200" dirty="0" smtClean="0"/>
              <a:t>A contrast or contradiction </a:t>
            </a:r>
          </a:p>
          <a:p>
            <a:pPr lvl="1"/>
            <a:r>
              <a:rPr lang="en-US" sz="3000" dirty="0" smtClean="0"/>
              <a:t>Most Americans would claim that honest is an important quality in leadership, yet many CEOs and politicians seem comfortable with manipulating the truth.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avoid these (Overused)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comment to the reader directly</a:t>
            </a:r>
          </a:p>
          <a:p>
            <a:pPr lvl="1"/>
            <a:r>
              <a:rPr lang="en-US" sz="3000" dirty="0" smtClean="0"/>
              <a:t>You are watching TV and a commercial for a restaurant comes on and suddenly you feel hungry.  No doubt you can relate to the experience of being influence by marketing.</a:t>
            </a:r>
          </a:p>
          <a:p>
            <a:r>
              <a:rPr lang="en-US" sz="3200" dirty="0" smtClean="0"/>
              <a:t>A question or a challenge</a:t>
            </a:r>
          </a:p>
          <a:p>
            <a:pPr lvl="1"/>
            <a:r>
              <a:rPr lang="en-US" sz="3000" dirty="0" smtClean="0"/>
              <a:t>Would you stop wasting water if your bill cost $500?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1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1116</TotalTime>
  <Words>814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Writing an Effective Introduction</vt:lpstr>
      <vt:lpstr>The Hook</vt:lpstr>
      <vt:lpstr>The Thesis</vt:lpstr>
      <vt:lpstr>Every idea points to the thesis!</vt:lpstr>
      <vt:lpstr>Example</vt:lpstr>
      <vt:lpstr>Non-Example</vt:lpstr>
      <vt:lpstr>Styles of Attention Grabbers</vt:lpstr>
      <vt:lpstr>Styles of Attention Grabbers</vt:lpstr>
      <vt:lpstr>Try to avoid these (Overused)</vt:lpstr>
      <vt:lpstr>Mixer Activity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  <vt:lpstr>More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an Effective Introduction</dc:title>
  <dc:creator>Sarah</dc:creator>
  <cp:lastModifiedBy>Sarah</cp:lastModifiedBy>
  <cp:revision>22</cp:revision>
  <dcterms:created xsi:type="dcterms:W3CDTF">2014-10-24T02:35:38Z</dcterms:created>
  <dcterms:modified xsi:type="dcterms:W3CDTF">2014-10-28T17:17:57Z</dcterms:modified>
</cp:coreProperties>
</file>